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9" r:id="rId5"/>
    <p:sldId id="257" r:id="rId6"/>
    <p:sldId id="260" r:id="rId7"/>
    <p:sldId id="264" r:id="rId8"/>
    <p:sldId id="268" r:id="rId9"/>
    <p:sldId id="266" r:id="rId10"/>
    <p:sldId id="261" r:id="rId11"/>
    <p:sldId id="262" r:id="rId12"/>
    <p:sldId id="265" r:id="rId13"/>
    <p:sldId id="263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28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9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65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4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6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0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6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B114-1F75-4D56-88E2-A7DDB6E92F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21814A-9C0A-4071-A573-0BF1F62A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Готовность к школе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Педагог психолог высшей категории  Е.Р. </a:t>
            </a:r>
            <a:r>
              <a:rPr lang="ru-RU" dirty="0" err="1" smtClean="0"/>
              <a:t>Рагель</a:t>
            </a:r>
            <a:endParaRPr lang="ru-RU" dirty="0" smtClean="0"/>
          </a:p>
          <a:p>
            <a:pPr algn="r"/>
            <a:r>
              <a:rPr lang="ru-RU" dirty="0" smtClean="0"/>
              <a:t>ГБОУ школа № 370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Санкт-Петербург.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767" y="257577"/>
            <a:ext cx="8757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Консультация для родителей будущих первоклассников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925" y="4971245"/>
            <a:ext cx="4971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Педагог-психолог высшей категории</a:t>
            </a: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Елена Рудольфовна </a:t>
            </a:r>
            <a:r>
              <a:rPr lang="ru-RU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Рагель</a:t>
            </a:r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Школа №370</a:t>
            </a: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 Санкт- Петербург</a:t>
            </a: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2021-2022 учебный год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79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воли.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7" y="1572341"/>
            <a:ext cx="11217498" cy="4971245"/>
          </a:xfrm>
        </p:spPr>
      </p:pic>
      <p:sp>
        <p:nvSpPr>
          <p:cNvPr id="8" name="TextBox 7"/>
          <p:cNvSpPr txBox="1"/>
          <p:nvPr/>
        </p:nvSpPr>
        <p:spPr>
          <a:xfrm>
            <a:off x="1970467" y="2955235"/>
            <a:ext cx="8087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Важная сторона психологической готовности к школе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доста­точный </a:t>
            </a:r>
            <a:r>
              <a:rPr lang="ru-RU" dirty="0"/>
              <a:t>уровень</a:t>
            </a:r>
            <a:r>
              <a:rPr lang="ru-RU" b="1" dirty="0"/>
              <a:t> </a:t>
            </a:r>
            <a:r>
              <a:rPr lang="ru-RU" b="1" i="1" dirty="0"/>
              <a:t>волевого развития</a:t>
            </a:r>
            <a:r>
              <a:rPr lang="ru-RU" dirty="0"/>
              <a:t> </a:t>
            </a:r>
            <a:r>
              <a:rPr lang="ru-RU" dirty="0" smtClean="0"/>
              <a:t>ребенка.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Одним </a:t>
            </a:r>
            <a:r>
              <a:rPr lang="ru-RU" dirty="0"/>
              <a:t>из новообразований старшего дошкольного возраста является </a:t>
            </a:r>
            <a:r>
              <a:rPr lang="ru-RU" b="1" dirty="0"/>
              <a:t>формирование произвольности</a:t>
            </a:r>
            <a:r>
              <a:rPr lang="ru-RU" dirty="0"/>
              <a:t>, которая помогает ребенку целенаправленно управлять своей деятельностью и поведением. </a:t>
            </a:r>
            <a:endParaRPr lang="ru-RU" dirty="0" smtClean="0"/>
          </a:p>
          <a:p>
            <a:r>
              <a:rPr lang="ru-RU" dirty="0" smtClean="0"/>
              <a:t>Это не врожденный навык.</a:t>
            </a:r>
          </a:p>
          <a:p>
            <a:r>
              <a:rPr lang="ru-RU" dirty="0" smtClean="0"/>
              <a:t>Приобретается с этапами взросления.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84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9897"/>
          <a:stretch/>
        </p:blipFill>
        <p:spPr>
          <a:xfrm>
            <a:off x="1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25217" y="1325217"/>
            <a:ext cx="95018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</a:t>
            </a:r>
            <a:r>
              <a:rPr lang="ru-RU" sz="2400" dirty="0" smtClean="0"/>
              <a:t>ипической </a:t>
            </a:r>
            <a:r>
              <a:rPr lang="ru-RU" sz="2400" dirty="0"/>
              <a:t>чертой, отличаю­щей шести-семилетних детей, является соподчинение мотивов, кото­рое дает ребенку возможность </a:t>
            </a:r>
            <a:r>
              <a:rPr lang="ru-RU" sz="2400" b="1" dirty="0"/>
              <a:t>управлять</a:t>
            </a:r>
            <a:r>
              <a:rPr lang="ru-RU" sz="2400" dirty="0"/>
              <a:t> своим поведением и кото­рое необходимо для того, чтобы сразу же, придя в первый класс, включиться в общую деятельность, </a:t>
            </a:r>
            <a:r>
              <a:rPr lang="ru-RU" sz="2400" b="1" dirty="0"/>
              <a:t>принять систему требований, </a:t>
            </a:r>
            <a:r>
              <a:rPr lang="ru-RU" sz="2400" dirty="0"/>
              <a:t>предъявляемых школой и учителем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Способность </a:t>
            </a:r>
            <a:r>
              <a:rPr lang="ru-RU" sz="2400" dirty="0"/>
              <a:t>к произвольному поведению и соподчинению мотивов выступает основным </a:t>
            </a:r>
            <a:r>
              <a:rPr lang="ru-RU" sz="2400" b="1" dirty="0"/>
              <a:t>критерием готовности </a:t>
            </a:r>
            <a:r>
              <a:rPr lang="ru-RU" sz="2400" dirty="0"/>
              <a:t>ребенка к школьному обучению.</a:t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126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№2 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Играем вместе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Игры с правилами.</a:t>
            </a:r>
          </a:p>
          <a:p>
            <a:r>
              <a:rPr lang="ru-RU" dirty="0"/>
              <a:t>   </a:t>
            </a:r>
            <a:r>
              <a:rPr lang="ru-RU" b="1" dirty="0" smtClean="0"/>
              <a:t>Предоставляйте </a:t>
            </a:r>
            <a:r>
              <a:rPr lang="ru-RU" b="1" dirty="0"/>
              <a:t>право на ошибку;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4" y="3142445"/>
            <a:ext cx="11873763" cy="361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55346" y="3992451"/>
            <a:ext cx="4056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игры важно следующее: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не </a:t>
            </a:r>
            <a:r>
              <a:rPr lang="ru-RU" b="1" dirty="0"/>
              <a:t>думайте за ребёнка;</a:t>
            </a:r>
          </a:p>
          <a:p>
            <a:r>
              <a:rPr lang="ru-RU" b="1" dirty="0"/>
              <a:t>-       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 не перегружайте ребёнка;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219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96368" y="1510465"/>
            <a:ext cx="8309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Воля и произвольность формируется в игре, где </a:t>
            </a:r>
            <a:r>
              <a:rPr lang="ru-RU" dirty="0"/>
              <a:t>ребенок выполняет две неразрывные функции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1) выполняет свою роль; 2) регулирует своё </a:t>
            </a:r>
            <a:r>
              <a:rPr lang="ru-RU" dirty="0" smtClean="0"/>
              <a:t>поведение.</a:t>
            </a:r>
            <a:r>
              <a:rPr lang="ru-RU" dirty="0"/>
              <a:t> Мотивом и средством для действий ребенка служит правило. 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управлять собой – сложный процесс, которому ребенок сможет научиться только вместе со взрослым, который является одновременно и организатором, и участником игры, в этом и состоит развивающий эффект игр с правилами.</a:t>
            </a:r>
          </a:p>
        </p:txBody>
      </p:sp>
    </p:spTree>
    <p:extLst>
      <p:ext uri="{BB962C8B-B14F-4D97-AF65-F5344CB8AC3E}">
        <p14:creationId xmlns:p14="http://schemas.microsoft.com/office/powerpoint/2010/main" val="388087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6540"/>
            <a:ext cx="8911687" cy="10303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№3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Режим дня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356850"/>
            <a:ext cx="11578107" cy="5595869"/>
          </a:xfrm>
        </p:spPr>
      </p:pic>
      <p:sp>
        <p:nvSpPr>
          <p:cNvPr id="7" name="Прямоугольник 6"/>
          <p:cNvSpPr/>
          <p:nvPr/>
        </p:nvSpPr>
        <p:spPr>
          <a:xfrm>
            <a:off x="1957589" y="2690334"/>
            <a:ext cx="84614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, serif"/>
              </a:rPr>
              <a:t>Организуйте </a:t>
            </a:r>
            <a:r>
              <a:rPr lang="ru-RU" sz="2000" b="1" dirty="0">
                <a:solidFill>
                  <a:srgbClr val="FF0000"/>
                </a:solidFill>
                <a:latin typeface="Times New Roman, serif"/>
              </a:rPr>
              <a:t>распорядок дня</a:t>
            </a:r>
            <a:r>
              <a:rPr lang="ru-RU" sz="2000" b="1" dirty="0" smtClean="0">
                <a:solidFill>
                  <a:srgbClr val="FF0000"/>
                </a:solidFill>
                <a:latin typeface="Times New Roman, serif"/>
              </a:rPr>
              <a:t>:</a:t>
            </a:r>
          </a:p>
          <a:p>
            <a:pPr algn="just"/>
            <a:endParaRPr lang="ru-RU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стабильный режим дня;</a:t>
            </a:r>
            <a:endParaRPr lang="ru-RU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сбалансированное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питание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полноценный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сон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;</a:t>
            </a:r>
          </a:p>
          <a:p>
            <a:pPr algn="just"/>
            <a:endParaRPr lang="ru-RU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прогулки на воздухе.</a:t>
            </a: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2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823" y="624110"/>
            <a:ext cx="6275789" cy="128089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№4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Общение.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Формируйте </a:t>
            </a:r>
            <a:r>
              <a:rPr lang="ru-RU" dirty="0"/>
              <a:t>у ребенка </a:t>
            </a:r>
            <a:r>
              <a:rPr lang="ru-RU" dirty="0" smtClean="0"/>
              <a:t>умение </a:t>
            </a:r>
            <a:r>
              <a:rPr lang="ru-RU" dirty="0"/>
              <a:t>общаться: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 обратите внимание на то умеет ли ваш ребенок вступать в контакт с новым взрослым,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 </a:t>
            </a:r>
            <a:r>
              <a:rPr lang="ru-RU" dirty="0"/>
              <a:t>другими детьми,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умеет </a:t>
            </a:r>
            <a:r>
              <a:rPr lang="ru-RU" dirty="0"/>
              <a:t>ли он взаимодействовать, сотрудничать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8" r="-3381"/>
          <a:stretch/>
        </p:blipFill>
        <p:spPr>
          <a:xfrm>
            <a:off x="7598534" y="4533363"/>
            <a:ext cx="4468970" cy="1848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46"/>
            <a:ext cx="3880081" cy="1986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11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раз о произвольности…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Уделите </a:t>
            </a:r>
            <a:r>
              <a:rPr lang="ru-RU" dirty="0"/>
              <a:t>особое внимание развитию произвольности</a:t>
            </a:r>
            <a:r>
              <a:rPr lang="ru-RU" dirty="0" smtClean="0"/>
              <a:t>:</a:t>
            </a:r>
          </a:p>
          <a:p>
            <a:r>
              <a:rPr lang="ru-RU" dirty="0"/>
              <a:t>учите ребенка управлять своими желаниями, эмоциями, поступками. Он должен уметь подчиняться правилам поведения, выполнять действия по образцу.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2924610"/>
            <a:ext cx="4087231" cy="36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4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№5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интеллекта.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Ежедневно занимайтесь интеллектуальным развитием ребенка</a:t>
            </a:r>
            <a:r>
              <a:rPr lang="ru-RU" dirty="0" smtClean="0"/>
              <a:t>:</a:t>
            </a:r>
          </a:p>
          <a:p>
            <a:r>
              <a:rPr lang="ru-RU" dirty="0"/>
              <a:t>во время прогулок наблюдайте изменения в природе. Обращайте внимания на различные явления природы (дождь, снег, радуга, листопад, туман, ветер, тучи, буря, рассвет, закат);</a:t>
            </a:r>
          </a:p>
          <a:p>
            <a:r>
              <a:rPr lang="ru-RU" dirty="0"/>
              <a:t> выучите названия времен года. Тренируйте умения определять время года на улице и картинках;</a:t>
            </a:r>
          </a:p>
          <a:p>
            <a:r>
              <a:rPr lang="ru-RU" dirty="0"/>
              <a:t>используя лото и книги, учите с ребенком названия животных, растений, предметов быта, школьных принадлежностей, определяйте их особенности и назначение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развивайте связную речь детей. Учите пересказывать сказки, содержания мультфильмов, детских кинофильмов4</a:t>
            </a:r>
          </a:p>
          <a:p>
            <a:r>
              <a:rPr lang="ru-RU" dirty="0"/>
              <a:t>составляйте рассказы по картинкам; следите за правильным произношением и дикцией детей. Проговаривайте скороговорки;</a:t>
            </a:r>
          </a:p>
          <a:p>
            <a:r>
              <a:rPr lang="ru-RU" dirty="0"/>
              <a:t>можно заниматься с ребенком звуковым анализом простых слов (дом, лес, шар, суп). Научите находить слова имеющие, например, звук «л».</a:t>
            </a:r>
          </a:p>
          <a:p>
            <a:r>
              <a:rPr lang="ru-RU" dirty="0"/>
              <a:t>знакомьте ребенка с буквами и их печатным изображением, а так же звуком, обозначающим конкретную букву;</a:t>
            </a:r>
          </a:p>
          <a:p>
            <a:r>
              <a:rPr lang="ru-RU" dirty="0"/>
              <a:t>научите ребенка различать и правильно называть основные геометрические фигуры (круг, квадрат, треугольник, прямоугольник), сравнивать и различать предметы по величине (больший, меньший) и цвету;</a:t>
            </a:r>
          </a:p>
          <a:p>
            <a:r>
              <a:rPr lang="ru-RU" dirty="0"/>
              <a:t>научите ребенка считать до 10 и обратно, сравнивать количество предметов (больше, меньше, столько же). Познакомьте с изображением цифр (не надо учить их писать, только знать)</a:t>
            </a:r>
          </a:p>
          <a:p>
            <a:r>
              <a:rPr lang="ru-RU" dirty="0"/>
              <a:t>научите определять положение предметов на плоскости, знать слова, обозначающие местоположение, и правильно понимать их значения: впереди, сзади, справа, слева, сверху, над, под, за, перед.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59" y="231819"/>
            <a:ext cx="3210792" cy="1799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515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№6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Читать или не читать?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Должен ли дошкольник уметь читать до школы</a:t>
            </a:r>
            <a:r>
              <a:rPr lang="ru-RU" dirty="0" smtClean="0"/>
              <a:t>?</a:t>
            </a:r>
          </a:p>
          <a:p>
            <a:r>
              <a:rPr lang="ru-RU" dirty="0"/>
              <a:t>Психологи считают, что начинать обучать чтению и письму можно, но только с 5-6 лет, к этому времени мозг ребенка достаточно окрепнет и разовьется.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педагогов считает, что специально не следует учить ребенка читать до школы. Для такого обучения необходимо знание методики обучения, которой родители не владеют.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092" y="66820"/>
            <a:ext cx="2893454" cy="226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58" y="4005330"/>
            <a:ext cx="2762518" cy="2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1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Читать или не читать?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59358"/>
            <a:ext cx="8915400" cy="3777622"/>
          </a:xfrm>
        </p:spPr>
        <p:txBody>
          <a:bodyPr/>
          <a:lstStyle/>
          <a:p>
            <a:r>
              <a:rPr lang="ru-RU" dirty="0"/>
              <a:t>Вывод такой: если ребенку интересно осваивать букварь, ему самому хочется научиться читать или писать, плохого здесь ничего нет. Особенно, если обучение проходит в игровой форме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упустить момент желания чтения. То потом ребенка очень сложно заставить читать книги.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1" y="3876541"/>
            <a:ext cx="3428194" cy="2607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184"/>
            <a:ext cx="2447544" cy="3490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85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935" y="624110"/>
            <a:ext cx="7563677" cy="11789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Счастливая пора детства…</a:t>
            </a:r>
            <a:b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11899"/>
          </a:xfrm>
        </p:spPr>
        <p:txBody>
          <a:bodyPr/>
          <a:lstStyle/>
          <a:p>
            <a:r>
              <a:rPr lang="ru-RU" dirty="0"/>
              <a:t>Счастливая, счастливая, невозвратимая пора детства! Как ни лю­бить, ни лелеять воспоминаний о ней? Воспоминания эти освежают, возвышают мою душу и служат для меня источником наслаждений...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Вернутся ли когда-нибудь та свежесть, беззаботность, потребность любви и силы веры, которыми обладаешь в детстве? </a:t>
            </a:r>
            <a:r>
              <a:rPr lang="ru-RU" dirty="0">
                <a:solidFill>
                  <a:srgbClr val="FF0000"/>
                </a:solidFill>
              </a:rPr>
              <a:t>Какое время мо­жет быть лучше того, когда две лучшие добродетели - невинная весе­лость и беспредельная потребность любви - были единственными по­буждениями в жизни</a:t>
            </a:r>
            <a:r>
              <a:rPr lang="ru-RU" dirty="0" smtClean="0">
                <a:solidFill>
                  <a:srgbClr val="FF0000"/>
                </a:solidFill>
              </a:rPr>
              <a:t>?»</a:t>
            </a:r>
          </a:p>
          <a:p>
            <a:pPr algn="r"/>
            <a:r>
              <a:rPr lang="ru-RU" dirty="0" smtClean="0"/>
              <a:t>Л.Н. Толстой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844"/>
            <a:ext cx="2884868" cy="198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7" y="4670348"/>
            <a:ext cx="2714896" cy="173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35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№7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агрузка ребенка.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Внимание! Ребенок 6-7 лет не может работать долго, 15-20 минут - временной предел, а потом он должен отдохнуть, отвлечься. Поэтому все занятия должны быть рассчитаны на 15-20 минут.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3786388"/>
            <a:ext cx="3893198" cy="2871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990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6" y="598352"/>
            <a:ext cx="8911687" cy="128089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№8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Тренируем Руку.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Тренируйте руку ребенка:</a:t>
            </a:r>
          </a:p>
          <a:p>
            <a:r>
              <a:rPr lang="ru-RU" dirty="0"/>
              <a:t>развитию мелкой моторики руки ребенка помогут рисование, штриховка, раскрашивание небольших поверхностей, нанизывание бусинок, пуговиц, лепка, определение вслепую формы предметов (сначала самых простых, потом можно усложнять), игры с мелкими предметами (мозаика).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Внимание! При выполнении любых письменных заданий следите за правильным положением ручки (карандаша), тетради, позой школьника! Рука не должна быть сильно напряжена, а пальцы - чуть расслаблены.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17" y="118421"/>
            <a:ext cx="2929128" cy="243159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02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Мелкая моторика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 При выполнении графических задании важны не </a:t>
            </a:r>
            <a:r>
              <a:rPr lang="ru-RU" b="1" dirty="0" smtClean="0">
                <a:solidFill>
                  <a:srgbClr val="FF0000"/>
                </a:solidFill>
              </a:rPr>
              <a:t>быстрота </a:t>
            </a:r>
            <a:r>
              <a:rPr lang="ru-RU" b="1" dirty="0">
                <a:solidFill>
                  <a:srgbClr val="FF0000"/>
                </a:solidFill>
              </a:rPr>
              <a:t>не количество сделанного, а точность выполнения - даже самых простых упражнений.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Продолжительность работы - 3-5 минут, затем отдых, переключение и. если не надоело, еще 3-5 минут работы. Не переходите к следующим заданиям, если не освоено предыдущее, линии должны быть четкими, ровными, уверенными.</a:t>
            </a:r>
          </a:p>
          <a:p>
            <a:r>
              <a:rPr lang="ru-RU" dirty="0"/>
              <a:t>К</a:t>
            </a:r>
            <a:r>
              <a:rPr lang="ru-RU" dirty="0" smtClean="0"/>
              <a:t>опируйте </a:t>
            </a:r>
            <a:r>
              <a:rPr lang="ru-RU" dirty="0"/>
              <a:t>фигуры. Это задание способствует развитию координации, умению правильно воспринимать фигуры, расположенные на плоскости листа, различать прямые, кривые, наклонные соблюдать соотношение штрихов и положения фигур между собой.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050" r="332"/>
          <a:stretch/>
        </p:blipFill>
        <p:spPr>
          <a:xfrm>
            <a:off x="0" y="5718220"/>
            <a:ext cx="12192000" cy="1139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r="1893" b="12676"/>
          <a:stretch/>
        </p:blipFill>
        <p:spPr>
          <a:xfrm>
            <a:off x="8126569" y="51372"/>
            <a:ext cx="3683100" cy="196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06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итог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 так !</a:t>
            </a:r>
          </a:p>
          <a:p>
            <a:r>
              <a:rPr lang="ru-RU" dirty="0"/>
              <a:t>Школа – это не детский сад, там другие установки, другие правила. Игровая деятельность перестает </a:t>
            </a:r>
            <a:r>
              <a:rPr lang="ru-RU" dirty="0" smtClean="0"/>
              <a:t>быть основной </a:t>
            </a:r>
            <a:r>
              <a:rPr lang="ru-RU" dirty="0"/>
              <a:t>в жизни ребенка – её место занимает деятельность учебная. Очень важно научиться контактировать и подружиться с одноклассниками, научиться усидчивости, концентрации на учебных задачах. Ребенок должен учиться самостоятельности, уметь без помощи </a:t>
            </a:r>
            <a:r>
              <a:rPr lang="ru-RU" dirty="0" smtClean="0"/>
              <a:t>родителей </a:t>
            </a:r>
            <a:r>
              <a:rPr lang="ru-RU" dirty="0"/>
              <a:t>быстро и правильно одеваться, содержать свои вещи в порядке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Нужно научиться ориентироваться, не теряться, не паниковать, если в какой-то ситуации рядом не окажется взрослых.</a:t>
            </a:r>
          </a:p>
          <a:p>
            <a:r>
              <a:rPr lang="ru-RU" dirty="0"/>
              <a:t>Для этого он должен знать:</a:t>
            </a:r>
          </a:p>
          <a:p>
            <a:r>
              <a:rPr lang="ru-RU" dirty="0"/>
              <a:t>Свое имя, фамилию, возраст, год рождения</a:t>
            </a:r>
            <a:r>
              <a:rPr lang="ru-RU" dirty="0" smtClean="0"/>
              <a:t>; название </a:t>
            </a:r>
            <a:r>
              <a:rPr lang="ru-RU" dirty="0"/>
              <a:t>своей школы и её адрес</a:t>
            </a:r>
            <a:r>
              <a:rPr lang="ru-RU" dirty="0" smtClean="0"/>
              <a:t>; фамилию</a:t>
            </a:r>
            <a:r>
              <a:rPr lang="ru-RU" dirty="0"/>
              <a:t>, имя, отчество родителей</a:t>
            </a:r>
            <a:r>
              <a:rPr lang="ru-RU" dirty="0" smtClean="0"/>
              <a:t>; домашний </a:t>
            </a:r>
            <a:r>
              <a:rPr lang="ru-RU" dirty="0"/>
              <a:t>адрес и </a:t>
            </a:r>
            <a:r>
              <a:rPr lang="ru-RU" dirty="0" smtClean="0"/>
              <a:t>телефон; правила </a:t>
            </a:r>
            <a:r>
              <a:rPr lang="ru-RU" dirty="0"/>
              <a:t>дорожного движения, дорожные знаки</a:t>
            </a:r>
            <a:r>
              <a:rPr lang="ru-RU" dirty="0" smtClean="0"/>
              <a:t>; ориентироваться </a:t>
            </a:r>
            <a:r>
              <a:rPr lang="ru-RU" dirty="0"/>
              <a:t>во времени</a:t>
            </a:r>
            <a:r>
              <a:rPr lang="ru-RU" dirty="0" smtClean="0"/>
              <a:t>; знать </a:t>
            </a:r>
            <a:r>
              <a:rPr lang="ru-RU" dirty="0"/>
              <a:t>времена года, дни недели</a:t>
            </a:r>
            <a:r>
              <a:rPr lang="ru-RU" dirty="0" smtClean="0"/>
              <a:t>; уметь </a:t>
            </a:r>
            <a:r>
              <a:rPr lang="ru-RU" dirty="0"/>
              <a:t>составлять связный рассказ из нескольких предложений.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98" y="0"/>
            <a:ext cx="4234384" cy="2482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00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55" y="-146655"/>
            <a:ext cx="1229503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81071" y="1764407"/>
            <a:ext cx="995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Удачного старта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798" y="3282345"/>
            <a:ext cx="8461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Счастливого пути по дорогам знаний</a:t>
            </a:r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памятка</a:t>
            </a:r>
            <a:endParaRPr lang="ru-RU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85116"/>
            <a:ext cx="8915400" cy="3777622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Советы родителям будущих первоклассников</a:t>
            </a:r>
          </a:p>
          <a:p>
            <a:r>
              <a:rPr lang="ru-RU" dirty="0"/>
              <a:t>1. Помогите своему ребёнку овладеть информацией, которая позволит ему не растеряться в обществе.</a:t>
            </a:r>
          </a:p>
          <a:p>
            <a:r>
              <a:rPr lang="ru-RU" dirty="0"/>
              <a:t>2. Приучайте ребёнка содержать свои вещи в порядке.</a:t>
            </a:r>
          </a:p>
          <a:p>
            <a:r>
              <a:rPr lang="ru-RU" dirty="0"/>
              <a:t>3. Не пугайте ребёнка трудностями и неудачами в </a:t>
            </a:r>
            <a:r>
              <a:rPr lang="ru-RU" b="1" dirty="0"/>
              <a:t>школе</a:t>
            </a:r>
            <a:r>
              <a:rPr lang="ru-RU" dirty="0"/>
              <a:t>.</a:t>
            </a:r>
          </a:p>
          <a:p>
            <a:r>
              <a:rPr lang="ru-RU" dirty="0"/>
              <a:t>4. Научите ребёнка правильно реагировать на неудачи.</a:t>
            </a:r>
          </a:p>
          <a:p>
            <a:r>
              <a:rPr lang="ru-RU" dirty="0"/>
              <a:t>5. Помогите ребёнку обрести чувство уверенности в себе.</a:t>
            </a:r>
          </a:p>
          <a:p>
            <a:r>
              <a:rPr lang="ru-RU" dirty="0"/>
              <a:t>6. Приучайте ребёнка к самостоятельности.</a:t>
            </a:r>
          </a:p>
          <a:p>
            <a:r>
              <a:rPr lang="ru-RU" dirty="0"/>
              <a:t>7. Учите ребёнка чувствовать и удивляться, поощряйте </a:t>
            </a:r>
            <a:r>
              <a:rPr lang="ru-RU"/>
              <a:t>его </a:t>
            </a:r>
            <a:r>
              <a:rPr lang="ru-RU" smtClean="0"/>
              <a:t>любознательность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4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Первая ступенька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20095" r="636"/>
          <a:stretch/>
        </p:blipFill>
        <p:spPr>
          <a:xfrm>
            <a:off x="1764405" y="1390918"/>
            <a:ext cx="10032643" cy="5370490"/>
          </a:xfrm>
        </p:spPr>
      </p:pic>
      <p:sp>
        <p:nvSpPr>
          <p:cNvPr id="6" name="TextBox 5"/>
          <p:cNvSpPr txBox="1"/>
          <p:nvPr/>
        </p:nvSpPr>
        <p:spPr>
          <a:xfrm>
            <a:off x="2176530" y="2704563"/>
            <a:ext cx="8886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От того, как будет </a:t>
            </a:r>
            <a:r>
              <a:rPr lang="ru-RU" b="1" u="sng" dirty="0">
                <a:solidFill>
                  <a:srgbClr val="00B0F0"/>
                </a:solidFill>
              </a:rPr>
              <a:t>чувствовать</a:t>
            </a:r>
            <a:r>
              <a:rPr lang="ru-RU" b="1" dirty="0">
                <a:solidFill>
                  <a:srgbClr val="00B0F0"/>
                </a:solidFill>
              </a:rPr>
              <a:t> себя ребенок,</a:t>
            </a: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поднимаясь на первую ступеньку лестницы познания,</a:t>
            </a: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что он будет </a:t>
            </a:r>
            <a:r>
              <a:rPr lang="ru-RU" b="1" u="sng" dirty="0">
                <a:solidFill>
                  <a:srgbClr val="00B0F0"/>
                </a:solidFill>
              </a:rPr>
              <a:t>переживать</a:t>
            </a:r>
            <a:r>
              <a:rPr lang="ru-RU" b="1" dirty="0">
                <a:solidFill>
                  <a:srgbClr val="00B0F0"/>
                </a:solidFill>
              </a:rPr>
              <a:t>,</a:t>
            </a: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зависит весь его дальнейший путь к знаниям.</a:t>
            </a: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Василий Александрович </a:t>
            </a:r>
            <a:r>
              <a:rPr lang="ru-RU" b="1" dirty="0">
                <a:solidFill>
                  <a:srgbClr val="00B0F0"/>
                </a:solidFill>
              </a:rPr>
              <a:t>Сухомлинский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901" y="502275"/>
            <a:ext cx="1526675" cy="154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575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10393250" cy="1280890"/>
          </a:xfrm>
        </p:spPr>
        <p:txBody>
          <a:bodyPr>
            <a:noAutofit/>
          </a:bodyPr>
          <a:lstStyle/>
          <a:p>
            <a: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заботливых родителей.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434" y="2133600"/>
            <a:ext cx="10062178" cy="3777622"/>
          </a:xfrm>
        </p:spPr>
        <p:txBody>
          <a:bodyPr>
            <a:normAutofit/>
          </a:bodyPr>
          <a:lstStyle/>
          <a:p>
            <a:endParaRPr lang="ru-RU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подготовки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93" y="2253802"/>
            <a:ext cx="3352800" cy="388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142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732" y="624110"/>
            <a:ext cx="6159880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Готовность к школе.</a:t>
            </a:r>
            <a:b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Мой старший дошкольник.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85090"/>
            <a:ext cx="8915400" cy="3777622"/>
          </a:xfrm>
        </p:spPr>
        <p:txBody>
          <a:bodyPr/>
          <a:lstStyle/>
          <a:p>
            <a:r>
              <a:rPr lang="ru-RU" dirty="0"/>
              <a:t>Поступление в школу - </a:t>
            </a:r>
            <a:r>
              <a:rPr lang="ru-RU" b="1" i="1" dirty="0"/>
              <a:t>переломный</a:t>
            </a:r>
            <a:r>
              <a:rPr lang="ru-RU" dirty="0"/>
              <a:t> момент в жизни </a:t>
            </a:r>
            <a:r>
              <a:rPr lang="ru-RU" dirty="0" smtClean="0"/>
              <a:t>ребенка.</a:t>
            </a:r>
          </a:p>
          <a:p>
            <a:r>
              <a:rPr lang="ru-RU" dirty="0"/>
              <a:t>Отличительная особенность положения ученика, школьника состоит в том, что его </a:t>
            </a:r>
            <a:r>
              <a:rPr lang="ru-RU" i="1" dirty="0"/>
              <a:t>учеба </a:t>
            </a:r>
            <a:r>
              <a:rPr lang="ru-RU" b="1" i="1" dirty="0">
                <a:solidFill>
                  <a:srgbClr val="FF0000"/>
                </a:solidFill>
              </a:rPr>
              <a:t>является обязательной, обще­ственно значимой </a:t>
            </a:r>
            <a:r>
              <a:rPr lang="ru-RU" b="1" i="1" dirty="0" smtClean="0">
                <a:solidFill>
                  <a:srgbClr val="FF0000"/>
                </a:solidFill>
              </a:rPr>
              <a:t>деятельностью.</a:t>
            </a:r>
          </a:p>
          <a:p>
            <a:r>
              <a:rPr lang="ru-RU" dirty="0" smtClean="0"/>
              <a:t>За </a:t>
            </a:r>
            <a:r>
              <a:rPr lang="ru-RU" dirty="0"/>
              <a:t>нее он несет </a:t>
            </a:r>
            <a:r>
              <a:rPr lang="ru-RU" b="1" i="1" dirty="0"/>
              <a:t>ответственность</a:t>
            </a:r>
            <a:r>
              <a:rPr lang="ru-RU" dirty="0"/>
              <a:t> перед учителем, школой, семьей. 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0"/>
            <a:ext cx="2665926" cy="177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3835812"/>
            <a:ext cx="4801157" cy="31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Игра или учебный процесс?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167270"/>
          </a:xfrm>
        </p:spPr>
        <p:txBody>
          <a:bodyPr/>
          <a:lstStyle/>
          <a:p>
            <a:r>
              <a:rPr lang="ru-RU" dirty="0" smtClean="0"/>
              <a:t>Принято </a:t>
            </a:r>
            <a:r>
              <a:rPr lang="ru-RU" dirty="0"/>
              <a:t>считать, что дошкольника не учат, а развивают. Учебный процесс – основной вид деятельности только школьника. А ребенок 6-7 лет новые сведения о мире и людях получает через игровую деятельность.  Единого для развития всех детей рецепта нет, да и быть не может: с одним нужно больше </a:t>
            </a:r>
            <a:r>
              <a:rPr lang="ru-RU" b="1" dirty="0"/>
              <a:t>говорить</a:t>
            </a:r>
            <a:r>
              <a:rPr lang="ru-RU" dirty="0"/>
              <a:t>, другого больше </a:t>
            </a:r>
            <a:r>
              <a:rPr lang="ru-RU" b="1" dirty="0"/>
              <a:t>слушать</a:t>
            </a:r>
            <a:r>
              <a:rPr lang="ru-RU" dirty="0"/>
              <a:t>, с третьим </a:t>
            </a:r>
            <a:r>
              <a:rPr lang="ru-RU" b="1" dirty="0"/>
              <a:t>бегать и прыгать</a:t>
            </a:r>
            <a:r>
              <a:rPr lang="ru-RU" dirty="0"/>
              <a:t>, а четвертого учить "по минуточкам" </a:t>
            </a:r>
            <a:r>
              <a:rPr lang="ru-RU" b="1" dirty="0"/>
              <a:t>сидеть и внимательно работать</a:t>
            </a:r>
            <a:r>
              <a:rPr lang="ru-RU" dirty="0"/>
              <a:t>. Одно ясно</a:t>
            </a:r>
            <a:r>
              <a:rPr lang="ru-RU" b="1" dirty="0"/>
              <a:t>, готовить ребенка к школе нужно; и все, чему вы научите ребенка сейчас, </a:t>
            </a:r>
            <a:r>
              <a:rPr lang="ru-RU" b="1" dirty="0">
                <a:solidFill>
                  <a:srgbClr val="FF0000"/>
                </a:solidFill>
              </a:rPr>
              <a:t>а главное, чему он научится сам,  поможет ему быть успешным в школе.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90152"/>
            <a:ext cx="2150772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75" y="90152"/>
            <a:ext cx="2120720" cy="1900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" y="3889077"/>
            <a:ext cx="2525774" cy="225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05" y="4821191"/>
            <a:ext cx="2224090" cy="194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9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Совет №1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Изучаем своего ребенка.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Изучаем своего ребенка</a:t>
            </a:r>
          </a:p>
          <a:p>
            <a:r>
              <a:rPr lang="ru-RU" dirty="0" smtClean="0"/>
              <a:t>Как он легче воспринимает информацию о мире.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Главное-</a:t>
            </a:r>
            <a:r>
              <a:rPr lang="ru-RU" dirty="0"/>
              <a:t> </a:t>
            </a:r>
            <a:r>
              <a:rPr lang="ru-RU" b="1" dirty="0"/>
              <a:t> избегайте чрезмерных требований к ребенку</a:t>
            </a:r>
            <a:r>
              <a:rPr lang="ru-RU" dirty="0"/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 r="10869" b="8213"/>
          <a:stretch/>
        </p:blipFill>
        <p:spPr>
          <a:xfrm>
            <a:off x="4056846" y="2987338"/>
            <a:ext cx="4161228" cy="233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64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0"/>
            <a:ext cx="10560676" cy="5911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45"/>
            <a:ext cx="1502435" cy="953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1" y="5434776"/>
            <a:ext cx="2948317" cy="95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25" y="5434776"/>
            <a:ext cx="2948317" cy="954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9" y="5434776"/>
            <a:ext cx="2948317" cy="95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34" y="5434776"/>
            <a:ext cx="2948317" cy="9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eaLnBrk="0" fontAlgn="base" hangingPunct="0"/>
            <a:r>
              <a:rPr lang="ru-RU" dirty="0" err="1" smtClean="0"/>
              <a:t>Визуал</a:t>
            </a:r>
            <a:r>
              <a:rPr lang="ru-RU" dirty="0" smtClean="0"/>
              <a:t>-Визуальный</a:t>
            </a:r>
            <a:r>
              <a:rPr lang="ru-RU" dirty="0"/>
              <a:t>. При нем у человека преимущественно развита зрительная система восприятия окружающей действительности. Для него имеет значение цвет, форма.</a:t>
            </a:r>
          </a:p>
          <a:p>
            <a:pPr lvl="0" eaLnBrk="0" fontAlgn="base" hangingPunct="0"/>
            <a:r>
              <a:rPr lang="ru-RU" dirty="0" err="1" smtClean="0"/>
              <a:t>Аудиал</a:t>
            </a:r>
            <a:r>
              <a:rPr lang="ru-RU" dirty="0" smtClean="0"/>
              <a:t>-Слуховой</a:t>
            </a:r>
            <a:r>
              <a:rPr lang="ru-RU" dirty="0"/>
              <a:t>. Доминирует орган слуха и соответствующее ему мировосприятие посредством звуков, тембров, мелодий, громкости.</a:t>
            </a:r>
          </a:p>
          <a:p>
            <a:pPr lvl="0" eaLnBrk="0" fontAlgn="base" hangingPunct="0"/>
            <a:r>
              <a:rPr lang="ru-RU" dirty="0" err="1" smtClean="0"/>
              <a:t>Кинестетик</a:t>
            </a:r>
            <a:r>
              <a:rPr lang="ru-RU" dirty="0" smtClean="0"/>
              <a:t> -Кинестетический</a:t>
            </a:r>
            <a:r>
              <a:rPr lang="ru-RU" dirty="0"/>
              <a:t>. Преобладает осязательная функция. Человеку проще распознать тот или иной предмет по запаху, вкусу, прикосновению.</a:t>
            </a:r>
          </a:p>
          <a:p>
            <a:pPr lvl="0" eaLnBrk="0" fontAlgn="base" hangingPunct="0"/>
            <a:r>
              <a:rPr lang="ru-RU" dirty="0" smtClean="0"/>
              <a:t> </a:t>
            </a:r>
            <a:r>
              <a:rPr lang="ru-RU" dirty="0" err="1" smtClean="0"/>
              <a:t>Дигтал-Дигитальный</a:t>
            </a:r>
            <a:r>
              <a:rPr lang="ru-RU" dirty="0"/>
              <a:t>. Доминирует логическое восприятие мира путем построения человеком внутреннего </a:t>
            </a:r>
            <a:r>
              <a:rPr lang="ru-RU" dirty="0" smtClean="0"/>
              <a:t>диалога.</a:t>
            </a:r>
            <a:endParaRPr lang="ru-RU" dirty="0"/>
          </a:p>
          <a:p>
            <a:pPr lvl="0" eaLnBrk="0" fontAlgn="base" hangingPunct="0"/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реобладающее </a:t>
            </a:r>
            <a:r>
              <a:rPr lang="ru-RU" dirty="0"/>
              <a:t>сенсорное восприятие мира у человека не означает подавление им других. Для людей характерно наличие четырех каналов, по которым они познают </a:t>
            </a:r>
            <a:r>
              <a:rPr lang="ru-RU" dirty="0" smtClean="0"/>
              <a:t>мир.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941" y="115911"/>
            <a:ext cx="2743200" cy="230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4139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892</Words>
  <Application>Microsoft Office PowerPoint</Application>
  <PresentationFormat>Широкоэкранный</PresentationFormat>
  <Paragraphs>126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Open Sans</vt:lpstr>
      <vt:lpstr>Times New Roman, serif</vt:lpstr>
      <vt:lpstr>Wingdings</vt:lpstr>
      <vt:lpstr>Wingdings 3</vt:lpstr>
      <vt:lpstr>Легкий дым</vt:lpstr>
      <vt:lpstr>Готовность к школе .</vt:lpstr>
      <vt:lpstr>Счастливая пора детства… </vt:lpstr>
      <vt:lpstr>Первая ступенька</vt:lpstr>
      <vt:lpstr>Для заботливых родителей.</vt:lpstr>
      <vt:lpstr>Готовность к школе. Мой старший дошкольник.</vt:lpstr>
      <vt:lpstr>Игра или учебный процесс?</vt:lpstr>
      <vt:lpstr>Совет №1 Изучаем своего ребенка.</vt:lpstr>
      <vt:lpstr>Презентация PowerPoint</vt:lpstr>
      <vt:lpstr>Презентация PowerPoint</vt:lpstr>
      <vt:lpstr>Развитие воли.</vt:lpstr>
      <vt:lpstr>Презентация PowerPoint</vt:lpstr>
      <vt:lpstr>Совет №2  Играем вместе</vt:lpstr>
      <vt:lpstr>Презентация PowerPoint</vt:lpstr>
      <vt:lpstr>Совет №3 Режим дня</vt:lpstr>
      <vt:lpstr>Совет №4 Общение.</vt:lpstr>
      <vt:lpstr>Еще раз о произвольности…</vt:lpstr>
      <vt:lpstr>Совет №5 Развитие интеллекта.</vt:lpstr>
      <vt:lpstr>Совет №6 Читать или не читать?</vt:lpstr>
      <vt:lpstr>Читать или не читать?</vt:lpstr>
      <vt:lpstr>Совет №7 Нагрузка ребенка.</vt:lpstr>
      <vt:lpstr>Совет №8 Тренируем Руку.</vt:lpstr>
      <vt:lpstr>Мелкая моторика</vt:lpstr>
      <vt:lpstr>итог</vt:lpstr>
      <vt:lpstr>Презентация PowerPoint</vt:lpstr>
      <vt:lpstr>памятка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ragel</dc:creator>
  <cp:lastModifiedBy>Роман Старшинов</cp:lastModifiedBy>
  <cp:revision>25</cp:revision>
  <dcterms:created xsi:type="dcterms:W3CDTF">2021-12-02T08:56:04Z</dcterms:created>
  <dcterms:modified xsi:type="dcterms:W3CDTF">2021-12-03T14:53:16Z</dcterms:modified>
</cp:coreProperties>
</file>